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9" r:id="rId3"/>
    <p:sldId id="331" r:id="rId4"/>
    <p:sldId id="330" r:id="rId5"/>
    <p:sldId id="328" r:id="rId6"/>
    <p:sldId id="333" r:id="rId7"/>
    <p:sldId id="338" r:id="rId8"/>
    <p:sldId id="351" r:id="rId9"/>
    <p:sldId id="302" r:id="rId10"/>
  </p:sldIdLst>
  <p:sldSz cx="9144000" cy="6858000" type="screen4x3"/>
  <p:notesSz cx="6648450" cy="98504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228B9D"/>
    <a:srgbClr val="005374"/>
    <a:srgbClr val="F68D36"/>
    <a:srgbClr val="00859B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83272" autoAdjust="0"/>
  </p:normalViewPr>
  <p:slideViewPr>
    <p:cSldViewPr snapToGrid="0" snapToObjects="1">
      <p:cViewPr varScale="1">
        <p:scale>
          <a:sx n="54" d="100"/>
          <a:sy n="54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2007-2013</c:v>
                </c:pt>
              </c:strCache>
            </c:strRef>
          </c:tx>
          <c:spPr>
            <a:solidFill>
              <a:srgbClr val="4BACC6">
                <a:lumMod val="40000"/>
                <a:lumOff val="6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2.8488997558162497E-3"/>
                  <c:y val="-2.82237845084758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180807305187152E-3"/>
                  <c:y val="-4.93821351089338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6968012175311923E-3"/>
                  <c:y val="8.080806366911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6968012175311923E-3"/>
                  <c:y val="5.38720424460791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357440974024953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4728171776672122E-3"/>
                  <c:y val="-1.8088476008570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Sheet1!$C$2:$M$2</c:f>
              <c:strCache>
                <c:ptCount val="10"/>
                <c:pt idx="0">
                  <c:v>Apmācības</c:v>
                </c:pt>
                <c:pt idx="1">
                  <c:v>Finanšu instrumenti</c:v>
                </c:pt>
                <c:pt idx="2">
                  <c:v>Inkubatori</c:v>
                </c:pt>
                <c:pt idx="3">
                  <c:v>Ārējo tirgu apguve (t.sk. tūrismam)</c:v>
                </c:pt>
                <c:pt idx="4">
                  <c:v>Ieguldījumi iekārtās</c:v>
                </c:pt>
                <c:pt idx="5">
                  <c:v>Inovācijas (pētniecība)</c:v>
                </c:pt>
                <c:pt idx="6">
                  <c:v>Tūrisma infrastruktūra</c:v>
                </c:pt>
                <c:pt idx="7">
                  <c:v>Energoefektivitāte</c:v>
                </c:pt>
                <c:pt idx="8">
                  <c:v>Centralizēta siltumapgāde</c:v>
                </c:pt>
                <c:pt idx="9">
                  <c:v>Industriālās telpas (t.sk. energoefektivitāte)</c:v>
                </c:pt>
              </c:strCache>
            </c:strRef>
          </c:cat>
          <c:val>
            <c:numRef>
              <c:f>Sheet1!$C$3:$M$3</c:f>
              <c:numCache>
                <c:formatCode>#\ ##0.0</c:formatCode>
                <c:ptCount val="11"/>
                <c:pt idx="0" formatCode="General">
                  <c:v>33.700000000000003</c:v>
                </c:pt>
                <c:pt idx="1">
                  <c:v>162.69999999999999</c:v>
                </c:pt>
                <c:pt idx="2">
                  <c:v>24.4</c:v>
                </c:pt>
                <c:pt idx="3">
                  <c:v>30</c:v>
                </c:pt>
                <c:pt idx="4">
                  <c:v>209</c:v>
                </c:pt>
                <c:pt idx="5">
                  <c:v>69.400000000000006</c:v>
                </c:pt>
                <c:pt idx="6">
                  <c:v>17.2</c:v>
                </c:pt>
                <c:pt idx="7">
                  <c:v>84.8</c:v>
                </c:pt>
                <c:pt idx="8">
                  <c:v>114</c:v>
                </c:pt>
                <c:pt idx="9">
                  <c:v>9.4</c:v>
                </c:pt>
              </c:numCache>
            </c:numRef>
          </c:val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2014-2020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0617659978681571E-2"/>
                  <c:y val="7.95296547728096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751043409087339E-2"/>
                  <c:y val="1.34680106115197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714881948049907E-2"/>
                  <c:y val="1.61616127338237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182050406799305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18080730518715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636750677998842E-3"/>
                  <c:y val="5.1315971833592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7454670420674431E-3"/>
                  <c:y val="5.38716688560134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0361614610374305E-3"/>
                  <c:y val="8.080806366911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8.1820504067993058E-3"/>
                  <c:y val="-2.5657985916796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Sheet1!$C$2:$M$2</c:f>
              <c:strCache>
                <c:ptCount val="10"/>
                <c:pt idx="0">
                  <c:v>Apmācības</c:v>
                </c:pt>
                <c:pt idx="1">
                  <c:v>Finanšu instrumenti</c:v>
                </c:pt>
                <c:pt idx="2">
                  <c:v>Inkubatori</c:v>
                </c:pt>
                <c:pt idx="3">
                  <c:v>Ārējo tirgu apguve (t.sk. tūrismam)</c:v>
                </c:pt>
                <c:pt idx="4">
                  <c:v>Ieguldījumi iekārtās</c:v>
                </c:pt>
                <c:pt idx="5">
                  <c:v>Inovācijas (pētniecība)</c:v>
                </c:pt>
                <c:pt idx="6">
                  <c:v>Tūrisma infrastruktūra</c:v>
                </c:pt>
                <c:pt idx="7">
                  <c:v>Energoefektivitāte</c:v>
                </c:pt>
                <c:pt idx="8">
                  <c:v>Centralizēta siltumapgāde</c:v>
                </c:pt>
                <c:pt idx="9">
                  <c:v>Industriālās telpas (t.sk. energoefektivitāte)</c:v>
                </c:pt>
              </c:strCache>
            </c:strRef>
          </c:cat>
          <c:val>
            <c:numRef>
              <c:f>Sheet1!$C$4:$M$4</c:f>
              <c:numCache>
                <c:formatCode>#\ ##0.0</c:formatCode>
                <c:ptCount val="11"/>
                <c:pt idx="0" formatCode="General">
                  <c:v>24.9</c:v>
                </c:pt>
                <c:pt idx="1">
                  <c:v>126.42</c:v>
                </c:pt>
                <c:pt idx="2">
                  <c:v>31</c:v>
                </c:pt>
                <c:pt idx="3">
                  <c:v>58</c:v>
                </c:pt>
                <c:pt idx="4">
                  <c:v>60</c:v>
                </c:pt>
                <c:pt idx="5">
                  <c:v>103.81</c:v>
                </c:pt>
                <c:pt idx="6">
                  <c:v>0</c:v>
                </c:pt>
                <c:pt idx="7">
                  <c:v>247.84999999999997</c:v>
                </c:pt>
                <c:pt idx="8">
                  <c:v>53.2</c:v>
                </c:pt>
                <c:pt idx="9">
                  <c:v>54.25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051728"/>
        <c:axId val="221937720"/>
      </c:barChart>
      <c:catAx>
        <c:axId val="164051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221937720"/>
        <c:crosses val="autoZero"/>
        <c:auto val="1"/>
        <c:lblAlgn val="ctr"/>
        <c:lblOffset val="100"/>
        <c:noMultiLvlLbl val="0"/>
      </c:catAx>
      <c:valAx>
        <c:axId val="2219377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lv-LV"/>
                  <a:t>milj. EUR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4051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4126258005489485"/>
          <c:y val="0.90774299835255345"/>
          <c:w val="0.3183897529734675"/>
          <c:h val="6.7545304777594725E-2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0.84956</cdr:y>
    </cdr:from>
    <cdr:to>
      <cdr:x>0.3216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725460"/>
          <a:ext cx="2664296" cy="648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lv-LV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Verdan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Verdan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Verdan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Verdan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Verdan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Verdan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Verdan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Verdan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Verdana" pitchFamily="34" charset="0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ts val="1400"/>
            </a:lnSpc>
          </a:pPr>
          <a:r>
            <a:rPr lang="lv-LV" sz="1200" b="1" dirty="0" smtClean="0">
              <a:latin typeface="Century Gothic" panose="020B0502020202020204" pitchFamily="34" charset="0"/>
            </a:rPr>
            <a:t>Kopā: </a:t>
          </a:r>
        </a:p>
        <a:p xmlns:a="http://schemas.openxmlformats.org/drawingml/2006/main">
          <a:pPr>
            <a:lnSpc>
              <a:spcPts val="1400"/>
            </a:lnSpc>
          </a:pPr>
          <a:r>
            <a:rPr lang="lv-LV" sz="1200" b="1" dirty="0" smtClean="0">
              <a:latin typeface="Century Gothic" panose="020B0502020202020204" pitchFamily="34" charset="0"/>
            </a:rPr>
            <a:t>2007-2013: 761.5 </a:t>
          </a:r>
          <a:r>
            <a:rPr lang="lv-LV" sz="1200" b="1" dirty="0" err="1" smtClean="0">
              <a:latin typeface="Century Gothic" panose="020B0502020202020204" pitchFamily="34" charset="0"/>
            </a:rPr>
            <a:t>milj</a:t>
          </a:r>
          <a:r>
            <a:rPr lang="lv-LV" sz="1200" b="1" dirty="0" smtClean="0">
              <a:latin typeface="Century Gothic" panose="020B0502020202020204" pitchFamily="34" charset="0"/>
            </a:rPr>
            <a:t>.; </a:t>
          </a:r>
        </a:p>
        <a:p xmlns:a="http://schemas.openxmlformats.org/drawingml/2006/main">
          <a:pPr>
            <a:lnSpc>
              <a:spcPts val="1300"/>
            </a:lnSpc>
          </a:pPr>
          <a:r>
            <a:rPr lang="lv-LV" sz="1200" b="1" dirty="0" smtClean="0">
              <a:latin typeface="Century Gothic" panose="020B0502020202020204" pitchFamily="34" charset="0"/>
            </a:rPr>
            <a:t>2014-2020: 764.3 </a:t>
          </a:r>
          <a:r>
            <a:rPr lang="lv-LV" sz="1200" b="1" dirty="0" err="1" smtClean="0">
              <a:latin typeface="Century Gothic" panose="020B0502020202020204" pitchFamily="34" charset="0"/>
            </a:rPr>
            <a:t>milj</a:t>
          </a:r>
          <a:r>
            <a:rPr lang="lv-LV" sz="1200" b="1" dirty="0" smtClean="0">
              <a:latin typeface="Century Gothic" panose="020B0502020202020204" pitchFamily="34" charset="0"/>
            </a:rPr>
            <a:t>.</a:t>
          </a:r>
          <a:endParaRPr lang="lv-LV" sz="1200" b="1" dirty="0">
            <a:latin typeface="Century Gothic" panose="020B0502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720" cy="493074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178" y="0"/>
            <a:ext cx="2881720" cy="493074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/>
            </a:lvl1pPr>
          </a:lstStyle>
          <a:p>
            <a:pPr>
              <a:defRPr/>
            </a:pPr>
            <a:fld id="{634BC911-7E4C-48CC-BFD7-30BDA304466B}" type="datetimeFigureOut">
              <a:rPr lang="lv-LV"/>
              <a:pPr>
                <a:defRPr/>
              </a:pPr>
              <a:t>17.03.2015.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5790"/>
            <a:ext cx="2881720" cy="493073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178" y="9355790"/>
            <a:ext cx="2881720" cy="493073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>
              <a:defRPr sz="1200"/>
            </a:lvl1pPr>
          </a:lstStyle>
          <a:p>
            <a:pPr>
              <a:defRPr/>
            </a:pPr>
            <a:fld id="{DE7F2516-0A10-4542-B5D1-DDC338BF22B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3665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720" cy="493074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 defTabSz="9268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178" y="0"/>
            <a:ext cx="2881720" cy="493074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 defTabSz="9268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1D2369-5ADD-4701-86B7-3B8916516560}" type="datetimeFigureOut">
              <a:rPr lang="lv-LV"/>
              <a:pPr>
                <a:defRPr/>
              </a:pPr>
              <a:t>17.03.2015.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6" tIns="45103" rIns="90206" bIns="45103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35" y="4678683"/>
            <a:ext cx="5319381" cy="4432933"/>
          </a:xfrm>
          <a:prstGeom prst="rect">
            <a:avLst/>
          </a:prstGeom>
        </p:spPr>
        <p:txBody>
          <a:bodyPr vert="horz" lIns="90206" tIns="45103" rIns="90206" bIns="4510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5790"/>
            <a:ext cx="2881720" cy="493073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 defTabSz="9268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178" y="9355790"/>
            <a:ext cx="2881720" cy="493073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 defTabSz="9268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2F9EDC-DACE-4623-B644-BE365BDABBE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92316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D1EBF-521A-4F92-B5D8-35A6666442C5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596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D1EBF-521A-4F92-B5D8-35A6666442C5}" type="slidenum">
              <a:rPr lang="lv-LV" smtClean="0"/>
              <a:pPr>
                <a:defRPr/>
              </a:pPr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461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D1EBF-521A-4F92-B5D8-35A6666442C5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634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75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B9806-8F32-43D8-BD89-8F1A55A47303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12975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6AE797-2EB1-4D6C-B3F2-375449BC42E0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0316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>
                <a:latin typeface="Calibri" pitchFamily="34" charset="0"/>
              </a:defRPr>
            </a:lvl1pPr>
            <a:lvl2pPr>
              <a:buClr>
                <a:srgbClr val="C00000"/>
              </a:buClr>
              <a:buFont typeface="Wingdings" pitchFamily="2" charset="2"/>
              <a:buChar char="Ø"/>
              <a:defRPr>
                <a:latin typeface="Calibri" pitchFamily="34" charset="0"/>
              </a:defRPr>
            </a:lvl2pPr>
            <a:lvl3pPr>
              <a:buClr>
                <a:srgbClr val="C00000"/>
              </a:buClr>
              <a:defRPr>
                <a:latin typeface="Calibri" pitchFamily="34" charset="0"/>
              </a:defRPr>
            </a:lvl3pPr>
            <a:lvl4pPr>
              <a:buClr>
                <a:srgbClr val="C00000"/>
              </a:buClr>
              <a:defRPr>
                <a:latin typeface="Calibri" pitchFamily="34" charset="0"/>
              </a:defRPr>
            </a:lvl4pPr>
            <a:lvl5pPr>
              <a:buClr>
                <a:srgbClr val="C00000"/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2"/>
          </p:nvPr>
        </p:nvSpPr>
        <p:spPr>
          <a:xfrm>
            <a:off x="539552" y="260648"/>
            <a:ext cx="8064896" cy="576436"/>
          </a:xfrm>
          <a:solidFill>
            <a:srgbClr val="002060"/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solidFill>
                  <a:schemeClr val="accent3"/>
                </a:solidFill>
                <a:latin typeface="Calibri" pitchFamily="34" charset="0"/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subtitle</a:t>
            </a:r>
            <a:r>
              <a:rPr lang="lv-LV" dirty="0"/>
              <a:t> </a:t>
            </a:r>
            <a:r>
              <a:rPr lang="lv-LV" dirty="0" err="1"/>
              <a:t>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D2CE7-319F-40D5-9933-2AAAB49BE06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2628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B9806-8F32-43D8-BD89-8F1A55A47303}" type="slidenum">
              <a:rPr lang="lv-LV" smtClean="0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12975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536AE797-2EB1-4D6C-B3F2-375449BC42E0}" type="slidenum">
              <a:rPr lang="lv-LV" sz="1400" smtClean="0">
                <a:solidFill>
                  <a:srgbClr val="005374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v-LV" sz="1400" dirty="0">
              <a:solidFill>
                <a:srgbClr val="005374"/>
              </a:solidFill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6206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>
                <a:latin typeface="Calibri" pitchFamily="34" charset="0"/>
              </a:defRPr>
            </a:lvl1pPr>
            <a:lvl2pPr>
              <a:buClr>
                <a:srgbClr val="C00000"/>
              </a:buClr>
              <a:buFont typeface="Wingdings" pitchFamily="2" charset="2"/>
              <a:buChar char="Ø"/>
              <a:defRPr>
                <a:latin typeface="Calibri" pitchFamily="34" charset="0"/>
              </a:defRPr>
            </a:lvl2pPr>
            <a:lvl3pPr>
              <a:buClr>
                <a:srgbClr val="C00000"/>
              </a:buClr>
              <a:defRPr>
                <a:latin typeface="Calibri" pitchFamily="34" charset="0"/>
              </a:defRPr>
            </a:lvl3pPr>
            <a:lvl4pPr>
              <a:buClr>
                <a:srgbClr val="C00000"/>
              </a:buClr>
              <a:defRPr>
                <a:latin typeface="Calibri" pitchFamily="34" charset="0"/>
              </a:defRPr>
            </a:lvl4pPr>
            <a:lvl5pPr>
              <a:buClr>
                <a:srgbClr val="C00000"/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2"/>
          </p:nvPr>
        </p:nvSpPr>
        <p:spPr>
          <a:xfrm>
            <a:off x="539552" y="260648"/>
            <a:ext cx="8064896" cy="576436"/>
          </a:xfrm>
          <a:solidFill>
            <a:srgbClr val="002060"/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solidFill>
                  <a:schemeClr val="accent3"/>
                </a:solidFill>
                <a:latin typeface="Calibri" pitchFamily="34" charset="0"/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subtitle</a:t>
            </a:r>
            <a:r>
              <a:rPr lang="lv-LV" dirty="0"/>
              <a:t> </a:t>
            </a:r>
            <a:r>
              <a:rPr lang="lv-LV" dirty="0" err="1"/>
              <a:t>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9017D-F04B-43CB-9A6D-FC6A416D35A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4268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>
                <a:latin typeface="Calibri" pitchFamily="34" charset="0"/>
              </a:defRPr>
            </a:lvl1pPr>
            <a:lvl2pPr>
              <a:buClr>
                <a:srgbClr val="C00000"/>
              </a:buClr>
              <a:buFont typeface="Wingdings" pitchFamily="2" charset="2"/>
              <a:buChar char="Ø"/>
              <a:defRPr>
                <a:latin typeface="Calibri" pitchFamily="34" charset="0"/>
              </a:defRPr>
            </a:lvl2pPr>
            <a:lvl3pPr>
              <a:buClr>
                <a:srgbClr val="C00000"/>
              </a:buClr>
              <a:defRPr>
                <a:latin typeface="Calibri" pitchFamily="34" charset="0"/>
              </a:defRPr>
            </a:lvl3pPr>
            <a:lvl4pPr>
              <a:buClr>
                <a:srgbClr val="C00000"/>
              </a:buClr>
              <a:defRPr>
                <a:latin typeface="Calibri" pitchFamily="34" charset="0"/>
              </a:defRPr>
            </a:lvl4pPr>
            <a:lvl5pPr>
              <a:buClr>
                <a:srgbClr val="C00000"/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2"/>
          </p:nvPr>
        </p:nvSpPr>
        <p:spPr>
          <a:xfrm>
            <a:off x="539552" y="260648"/>
            <a:ext cx="8064896" cy="576436"/>
          </a:xfrm>
          <a:solidFill>
            <a:srgbClr val="002060"/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solidFill>
                  <a:schemeClr val="accent3"/>
                </a:solidFill>
                <a:latin typeface="Calibri" pitchFamily="34" charset="0"/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subtitle</a:t>
            </a:r>
            <a:r>
              <a:rPr lang="lv-LV" dirty="0"/>
              <a:t> </a:t>
            </a:r>
            <a:r>
              <a:rPr lang="lv-LV" dirty="0" err="1"/>
              <a:t>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9017D-F04B-43CB-9A6D-FC6A416D35A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4268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>
                <a:latin typeface="Calibri" pitchFamily="34" charset="0"/>
              </a:defRPr>
            </a:lvl1pPr>
            <a:lvl2pPr>
              <a:buClr>
                <a:srgbClr val="C00000"/>
              </a:buClr>
              <a:buFont typeface="Wingdings" pitchFamily="2" charset="2"/>
              <a:buChar char="Ø"/>
              <a:defRPr>
                <a:latin typeface="Calibri" pitchFamily="34" charset="0"/>
              </a:defRPr>
            </a:lvl2pPr>
            <a:lvl3pPr>
              <a:buClr>
                <a:srgbClr val="C00000"/>
              </a:buClr>
              <a:defRPr>
                <a:latin typeface="Calibri" pitchFamily="34" charset="0"/>
              </a:defRPr>
            </a:lvl3pPr>
            <a:lvl4pPr>
              <a:buClr>
                <a:srgbClr val="C00000"/>
              </a:buClr>
              <a:defRPr>
                <a:latin typeface="Calibri" pitchFamily="34" charset="0"/>
              </a:defRPr>
            </a:lvl4pPr>
            <a:lvl5pPr>
              <a:buClr>
                <a:srgbClr val="C00000"/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2"/>
          </p:nvPr>
        </p:nvSpPr>
        <p:spPr>
          <a:xfrm>
            <a:off x="539552" y="260648"/>
            <a:ext cx="8064896" cy="576436"/>
          </a:xfrm>
          <a:solidFill>
            <a:srgbClr val="002060"/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solidFill>
                  <a:schemeClr val="accent3"/>
                </a:solidFill>
                <a:latin typeface="Calibri" pitchFamily="34" charset="0"/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subtitle</a:t>
            </a:r>
            <a:r>
              <a:rPr lang="lv-LV" dirty="0"/>
              <a:t> </a:t>
            </a:r>
            <a:r>
              <a:rPr lang="lv-LV" dirty="0" err="1"/>
              <a:t>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9017D-F04B-43CB-9A6D-FC6A416D35A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14382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>
                <a:latin typeface="Calibri" pitchFamily="34" charset="0"/>
              </a:defRPr>
            </a:lvl1pPr>
            <a:lvl2pPr>
              <a:buClr>
                <a:srgbClr val="C00000"/>
              </a:buClr>
              <a:buFont typeface="Wingdings" pitchFamily="2" charset="2"/>
              <a:buChar char="Ø"/>
              <a:defRPr>
                <a:latin typeface="Calibri" pitchFamily="34" charset="0"/>
              </a:defRPr>
            </a:lvl2pPr>
            <a:lvl3pPr>
              <a:buClr>
                <a:srgbClr val="C00000"/>
              </a:buClr>
              <a:defRPr>
                <a:latin typeface="Calibri" pitchFamily="34" charset="0"/>
              </a:defRPr>
            </a:lvl3pPr>
            <a:lvl4pPr>
              <a:buClr>
                <a:srgbClr val="C00000"/>
              </a:buClr>
              <a:defRPr>
                <a:latin typeface="Calibri" pitchFamily="34" charset="0"/>
              </a:defRPr>
            </a:lvl4pPr>
            <a:lvl5pPr>
              <a:buClr>
                <a:srgbClr val="C00000"/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2"/>
          </p:nvPr>
        </p:nvSpPr>
        <p:spPr>
          <a:xfrm>
            <a:off x="539552" y="260648"/>
            <a:ext cx="8064896" cy="576436"/>
          </a:xfrm>
          <a:solidFill>
            <a:srgbClr val="002060"/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solidFill>
                  <a:schemeClr val="accent3"/>
                </a:solidFill>
                <a:latin typeface="Calibri" pitchFamily="34" charset="0"/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subtitle</a:t>
            </a:r>
            <a:r>
              <a:rPr lang="lv-LV" dirty="0"/>
              <a:t> </a:t>
            </a:r>
            <a:r>
              <a:rPr lang="lv-LV" dirty="0" err="1"/>
              <a:t>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8A4F-14E5-4F37-A74C-8E7A09724FBA}" type="slidenum">
              <a:rPr lang="lv-LV" altLang="lv-L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v-LV" altLang="lv-LV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12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828FAE8F-F377-46EE-AD46-788F816D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20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828FAE8F-F377-46EE-AD46-788F816D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71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828FAE8F-F377-46EE-AD46-788F816D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7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14894"/>
            <a:ext cx="6096000" cy="702747"/>
          </a:xfrm>
        </p:spPr>
        <p:txBody>
          <a:bodyPr anchor="t">
            <a:normAutofit/>
          </a:bodyPr>
          <a:lstStyle>
            <a:lvl1pPr algn="l">
              <a:defRPr sz="24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0200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828FAE8F-F377-46EE-AD46-788F816D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28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2CE5C000-D420-4AE7-BDE0-5D28F85A51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48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828FAE8F-F377-46EE-AD46-788F816D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0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828FAE8F-F377-46EE-AD46-788F816D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8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1F40F056-1A92-49E7-9F5C-80C7196B6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9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89956"/>
            <a:ext cx="6096000" cy="712125"/>
          </a:xfrm>
        </p:spPr>
        <p:txBody>
          <a:bodyPr anchor="t">
            <a:normAutofit/>
          </a:bodyPr>
          <a:lstStyle>
            <a:lvl1pPr algn="l">
              <a:defRPr sz="24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6ADCC25-7725-4CBE-B7E3-3C506C4DB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673331"/>
            <a:ext cx="6096000" cy="698269"/>
          </a:xfrm>
        </p:spPr>
        <p:txBody>
          <a:bodyPr anchor="t">
            <a:normAutofit/>
          </a:bodyPr>
          <a:lstStyle>
            <a:lvl1pPr algn="l">
              <a:defRPr sz="24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017F4EA5-460A-463F-929B-4B84CD674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1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681644"/>
            <a:ext cx="6096000" cy="689956"/>
          </a:xfrm>
        </p:spPr>
        <p:txBody>
          <a:bodyPr anchor="t">
            <a:normAutofit/>
          </a:bodyPr>
          <a:lstStyle>
            <a:lvl1pPr algn="l">
              <a:defRPr sz="24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85126AD-3EDB-4A6A-B90D-E1C7927059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0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39EE97C1-EAE6-41A2-A354-135B151FE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9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376EE3A9-15D2-4659-8D70-976D798EB8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4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094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73C90D-73E7-4AC2-AF2A-344DD4F84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40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  <p:sldLayoutId id="2147483848" r:id="rId17"/>
    <p:sldLayoutId id="2147483849" r:id="rId18"/>
    <p:sldLayoutId id="2147483850" r:id="rId19"/>
    <p:sldLayoutId id="2147483851" r:id="rId20"/>
    <p:sldLayoutId id="2147483853" r:id="rId21"/>
    <p:sldLayoutId id="2147483855" r:id="rId22"/>
    <p:sldLayoutId id="2147483857" r:id="rId2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.gov.lv/" TargetMode="External"/><Relationship Id="rId2" Type="http://schemas.openxmlformats.org/officeDocument/2006/relationships/hyperlink" Target="mailto:pasts@em.gov.lv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facebook.com/atbalstsuznemejiem" TargetMode="External"/><Relationship Id="rId4" Type="http://schemas.openxmlformats.org/officeDocument/2006/relationships/hyperlink" Target="http://www.youtube.com/ekonomikasministri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202535"/>
            <a:ext cx="7772400" cy="960438"/>
          </a:xfrm>
        </p:spPr>
        <p:txBody>
          <a:bodyPr>
            <a:normAutofit/>
          </a:bodyPr>
          <a:lstStyle/>
          <a:p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Kompetences centri</a:t>
            </a:r>
            <a:endParaRPr lang="lv-LV" alt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lv-LV" alt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2015.gada 17.martā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Atbalsts Kompetences centriem 2007-2013.g. plānošanas periodā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8840" y="1606618"/>
            <a:ext cx="6537960" cy="471798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2100" dirty="0" smtClean="0"/>
              <a:t>Atbalstīti 6 kompetences centri: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Ø"/>
            </a:pPr>
            <a:r>
              <a:rPr lang="lv-LV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Informācijas un komunikāciju tehnoloģiju kompetences centrs (ITKC)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Ø"/>
            </a:pPr>
            <a:r>
              <a:rPr lang="lv-LV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Meža nozares kompetences centrs (MNKC)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Ø"/>
            </a:pPr>
            <a:r>
              <a:rPr lang="lv-LV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Farmācijas un ķīmijas kompetences centrs (PCCCL)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Ø"/>
            </a:pPr>
            <a:r>
              <a:rPr lang="lv-LV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Latvijas elektrisko un optisko iekārtu ražošanas nozares pētījumu centrs (LEOPC)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Ø"/>
            </a:pPr>
            <a:r>
              <a:rPr lang="lv-LV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Vides, bioenerģētikas un biotehnoloģijas </a:t>
            </a:r>
            <a:r>
              <a:rPr lang="lv-LV" sz="2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kompetneces</a:t>
            </a:r>
            <a:r>
              <a:rPr lang="lv-LV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centrs (VBBKC)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Ø"/>
            </a:pPr>
            <a:r>
              <a:rPr lang="lv-LV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Transporta un mašīnbūves kompetences centrs (TMKC)  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Ø"/>
            </a:pPr>
            <a:endParaRPr lang="lv-LV" sz="2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2100" dirty="0" smtClean="0"/>
              <a:t>Kopējais piešķirtais publiskais finansējums – 53 milj. EUR</a:t>
            </a:r>
          </a:p>
          <a:p>
            <a:pPr>
              <a:buClr>
                <a:srgbClr val="005374"/>
              </a:buClr>
            </a:pPr>
            <a:endParaRPr lang="lv-LV" sz="21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lv-LV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28FAE8F-F377-46EE-AD46-788F816D905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altLang="lv-LV" dirty="0"/>
              <a:t>Kompetences centru </a:t>
            </a:r>
            <a:r>
              <a:rPr lang="lv-LV" altLang="lv-LV" dirty="0" smtClean="0"/>
              <a:t>pētījumu projektu īstenošanas progress 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39328" y="6324600"/>
            <a:ext cx="499872" cy="304800"/>
          </a:xfrm>
        </p:spPr>
        <p:txBody>
          <a:bodyPr/>
          <a:lstStyle/>
          <a:p>
            <a:pPr>
              <a:defRPr/>
            </a:pPr>
            <a:fld id="{828FAE8F-F377-46EE-AD46-788F816D905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29485"/>
              </p:ext>
            </p:extLst>
          </p:nvPr>
        </p:nvGraphicFramePr>
        <p:xfrm>
          <a:off x="378542" y="2251588"/>
          <a:ext cx="8382002" cy="368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981"/>
                <a:gridCol w="1376516"/>
                <a:gridCol w="1277029"/>
                <a:gridCol w="1196950"/>
                <a:gridCol w="1291776"/>
                <a:gridCol w="1103800"/>
                <a:gridCol w="1196950"/>
              </a:tblGrid>
              <a:tr h="84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KC</a:t>
                      </a:r>
                      <a:endParaRPr lang="lv-LV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Pētniecības projektu skaits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Pabeigtie pētniecības projekti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Iesaistītie </a:t>
                      </a:r>
                      <a:r>
                        <a:rPr lang="lv-LV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zin</a:t>
                      </a: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darbinieki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Doktorantu </a:t>
                      </a:r>
                      <a:r>
                        <a:rPr lang="lv-LV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skaits</a:t>
                      </a:r>
                      <a:endParaRPr lang="lv-LV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Nozares partneru skaits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Zinātn</a:t>
                      </a:r>
                      <a:r>
                        <a:rPr lang="lv-LV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lv-LV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partneru </a:t>
                      </a: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skaits</a:t>
                      </a:r>
                    </a:p>
                  </a:txBody>
                  <a:tcPr marL="68580" marR="68580" marT="0" marB="0"/>
                </a:tc>
              </a:tr>
              <a:tr h="4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4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MNKC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4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PCCCL</a:t>
                      </a:r>
                      <a:endParaRPr lang="lv-LV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4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LEO 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4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VBBKC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4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TMNKC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4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KOPĀ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4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Kompetences centru ietekmes izvērtējums - rezultāti līdz 01.07.2014.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497" y="1809135"/>
            <a:ext cx="7895303" cy="2113936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600" dirty="0" smtClean="0"/>
              <a:t>Pabeigti 56 pētījumi, kuru īstenošanā ieguldīti 11,7milj. EUR</a:t>
            </a:r>
          </a:p>
          <a:p>
            <a:pPr marL="342900" indent="-34290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600" dirty="0" smtClean="0"/>
          </a:p>
          <a:p>
            <a:pPr marL="342900" indent="-34290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600" dirty="0" smtClean="0"/>
              <a:t>Ieguldījumus P&amp;A tiek atpelnīti </a:t>
            </a:r>
            <a:r>
              <a:rPr lang="lv-LV" sz="1600" dirty="0"/>
              <a:t>3-5 gadu </a:t>
            </a:r>
            <a:r>
              <a:rPr lang="lv-LV" sz="1600" dirty="0" smtClean="0"/>
              <a:t>laikā</a:t>
            </a:r>
          </a:p>
          <a:p>
            <a:pPr marL="342900" indent="-34290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600" dirty="0" smtClean="0"/>
          </a:p>
          <a:p>
            <a:pPr marL="342900" indent="-34290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600" dirty="0" smtClean="0"/>
              <a:t>Faktisko ietekmi varēs noteikt 2-3 gadus pēc projekta pabeigšanas un ieviešanas</a:t>
            </a:r>
          </a:p>
          <a:p>
            <a:pPr marL="342900" indent="-34290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600" dirty="0" smtClean="0"/>
          </a:p>
          <a:p>
            <a:pPr marL="342900" indent="-34290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600" dirty="0" smtClean="0"/>
              <a:t>Risks: komersantu spēja piesaistīt finansējumu ieviešanai ražošanā, īpaši </a:t>
            </a:r>
            <a:r>
              <a:rPr lang="lv-LV" sz="1600" dirty="0" err="1" smtClean="0"/>
              <a:t>jaunuzsāktas</a:t>
            </a:r>
            <a:r>
              <a:rPr lang="lv-LV" sz="1600" dirty="0" smtClean="0"/>
              <a:t> saimnieciskās darbības virziena gadījumā</a:t>
            </a:r>
          </a:p>
          <a:p>
            <a:pPr algn="just">
              <a:defRPr/>
            </a:pPr>
            <a:endParaRPr lang="lv-LV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28FAE8F-F377-46EE-AD46-788F816D905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292811"/>
              </p:ext>
            </p:extLst>
          </p:nvPr>
        </p:nvGraphicFramePr>
        <p:xfrm>
          <a:off x="693175" y="4031230"/>
          <a:ext cx="8146025" cy="2474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522"/>
                <a:gridCol w="1357522"/>
                <a:gridCol w="1357522"/>
                <a:gridCol w="1357522"/>
                <a:gridCol w="1357522"/>
                <a:gridCol w="1358415"/>
              </a:tblGrid>
              <a:tr h="1002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KC nosaukums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Pabeigtie projekti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līdz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30.06.2014.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Publiskais finansējums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(EUR)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Komersantu finansējums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(EUR)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Plānotās jaunradītās darba vietas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Plānotais apgrozījums no jaunajiem produktiem EUR/gadā</a:t>
                      </a:r>
                    </a:p>
                  </a:txBody>
                  <a:tcPr marL="68580" marR="68580" marT="0" marB="0"/>
                </a:tc>
              </a:tr>
              <a:tr h="20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2 372 346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1 239 156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1 627 261</a:t>
                      </a:r>
                    </a:p>
                  </a:txBody>
                  <a:tcPr marL="68580" marR="68580" marT="0" marB="0"/>
                </a:tc>
              </a:tr>
              <a:tr h="20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MNKC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177 270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75 973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n.a.</a:t>
                      </a:r>
                    </a:p>
                  </a:txBody>
                  <a:tcPr marL="68580" marR="68580" marT="0" marB="0"/>
                </a:tc>
              </a:tr>
              <a:tr h="20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PCCCL</a:t>
                      </a:r>
                      <a:endParaRPr lang="lv-LV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1 036 508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444 218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3 738 700</a:t>
                      </a:r>
                    </a:p>
                  </a:txBody>
                  <a:tcPr marL="68580" marR="68580" marT="0" marB="0"/>
                </a:tc>
              </a:tr>
              <a:tr h="20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LEO 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395 177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213 239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284 000</a:t>
                      </a:r>
                    </a:p>
                  </a:txBody>
                  <a:tcPr marL="68580" marR="68580" marT="0" marB="0"/>
                </a:tc>
              </a:tr>
              <a:tr h="20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VBBKC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3 617 963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1 457 053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23 858 000</a:t>
                      </a:r>
                    </a:p>
                  </a:txBody>
                  <a:tcPr marL="68580" marR="68580" marT="0" marB="0"/>
                </a:tc>
              </a:tr>
              <a:tr h="20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TMNKC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307 877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376 294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</a:t>
                      </a: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n.a</a:t>
                      </a:r>
                      <a:r>
                        <a:rPr lang="lv-LV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207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KOPĀ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7 907 141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3 805 933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29 507 961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9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098" name="Picture 2" descr="C:\Users\VanagaU\AppData\Local\Microsoft\Windows\Temporary Internet Files\Content.Outlook\TVNYYUGL\strukturfond_2015_150pp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3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947863" y="381000"/>
            <a:ext cx="7034212" cy="1036638"/>
          </a:xfrm>
        </p:spPr>
        <p:txBody>
          <a:bodyPr/>
          <a:lstStyle/>
          <a:p>
            <a:r>
              <a:rPr lang="lv-LV" altLang="lv-LV" smtClean="0">
                <a:solidFill>
                  <a:srgbClr val="005374"/>
                </a:solidFill>
                <a:latin typeface="Tahoma" pitchFamily="34" charset="0"/>
                <a:cs typeface="Tahoma" pitchFamily="34" charset="0"/>
              </a:rPr>
              <a:t>EM 2007-2013 un 2014-2020 salīdzinājums</a:t>
            </a:r>
            <a:endParaRPr lang="lv-LV" altLang="lv-LV" smtClean="0">
              <a:solidFill>
                <a:srgbClr val="005374"/>
              </a:solidFill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FF72219-7CEB-4282-A4F7-D3BBCE31AFE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410082"/>
              </p:ext>
            </p:extLst>
          </p:nvPr>
        </p:nvGraphicFramePr>
        <p:xfrm>
          <a:off x="350838" y="1817688"/>
          <a:ext cx="8335962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139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 smtClean="0"/>
              <a:t>KC atbalsta programma 2014-2020- pamatnosacījumi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903" y="1837944"/>
            <a:ext cx="7954297" cy="459028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altLang="lv-LV" sz="1500" b="1" dirty="0" smtClean="0"/>
              <a:t>Mērķis: </a:t>
            </a:r>
            <a:r>
              <a:rPr lang="lv-LV" sz="1500" dirty="0" smtClean="0"/>
              <a:t>Komersantu </a:t>
            </a:r>
            <a:r>
              <a:rPr lang="lv-LV" sz="1500" dirty="0"/>
              <a:t>konkurētspējas paaugstināšana, veicinot pētniecības un rūpniecības </a:t>
            </a:r>
            <a:r>
              <a:rPr lang="lv-LV" sz="1500" dirty="0" smtClean="0"/>
              <a:t>sadarbību </a:t>
            </a:r>
            <a:r>
              <a:rPr lang="lv-LV" sz="1500" dirty="0"/>
              <a:t>jaunu produktu un tehnoloģiju attīstības </a:t>
            </a:r>
            <a:r>
              <a:rPr lang="lv-LV" sz="1500" dirty="0" smtClean="0"/>
              <a:t>projektos</a:t>
            </a:r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endParaRPr lang="lv-LV" sz="1500" b="1" dirty="0" smtClean="0"/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sz="1500" b="1" dirty="0" smtClean="0"/>
              <a:t>Kopējais </a:t>
            </a:r>
            <a:r>
              <a:rPr lang="lv-LV" sz="1500" b="1" dirty="0"/>
              <a:t>atbalsta apjoms</a:t>
            </a:r>
            <a:r>
              <a:rPr lang="lv-LV" sz="1500" dirty="0"/>
              <a:t>:</a:t>
            </a:r>
            <a:r>
              <a:rPr lang="lv-LV" sz="1400" dirty="0"/>
              <a:t>72,3 milj. </a:t>
            </a:r>
            <a:r>
              <a:rPr lang="lv-LV" sz="1400" dirty="0" smtClean="0"/>
              <a:t>EUR</a:t>
            </a:r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endParaRPr lang="lv-LV" sz="1500" dirty="0"/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sz="1500" b="1" dirty="0" smtClean="0"/>
              <a:t>Atbalstāmās darbības:</a:t>
            </a:r>
            <a:endParaRPr lang="lv-LV" sz="1500" b="1" dirty="0"/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Rūpnieciskie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pētījumi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eksperimentālās izstrādne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Atbalsts  inovācijas (pētniecības un produktu attīstības) infrastruktūras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izveidei</a:t>
            </a:r>
            <a:endParaRPr lang="lv-LV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Atbalsts sadarbības veicināšanai un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administrēšanai</a:t>
            </a:r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endParaRPr lang="lv-LV" sz="1600" b="1" dirty="0" smtClean="0"/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sz="1600" b="1" dirty="0" smtClean="0"/>
              <a:t>Atbalsta </a:t>
            </a:r>
            <a:r>
              <a:rPr lang="lv-LV" sz="1600" b="1" dirty="0"/>
              <a:t>intensitāte: </a:t>
            </a:r>
            <a:r>
              <a:rPr lang="lv-LV" sz="1600" dirty="0"/>
              <a:t>25 – 80% (ņemot vērā P&amp;A projekta veidu un komersanta statusu)</a:t>
            </a:r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endParaRPr lang="lv-LV" sz="1500" b="1" dirty="0" smtClean="0"/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sz="1500" b="1" dirty="0" smtClean="0"/>
              <a:t>Projektu veidi:  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Komersantu individuāli pētniecības projekti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Sadarbības projekti (starp diviem vai vairāk komersantiem vai starp komersantu un zinātnisko institūciju) </a:t>
            </a:r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lv-LV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500" b="1" dirty="0"/>
          </a:p>
          <a:p>
            <a:endParaRPr lang="lv-LV" sz="1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>
          <a:xfrm>
            <a:off x="8403336" y="6324600"/>
            <a:ext cx="435864" cy="304800"/>
          </a:xfrm>
        </p:spPr>
        <p:txBody>
          <a:bodyPr/>
          <a:lstStyle/>
          <a:p>
            <a:pPr>
              <a:defRPr/>
            </a:pPr>
            <a:fld id="{D63B9806-8F32-43D8-BD89-8F1A55A47303}" type="slidenum">
              <a:rPr lang="lv-LV" smtClean="0">
                <a:solidFill>
                  <a:srgbClr val="005374"/>
                </a:solidFill>
              </a:rPr>
              <a:pPr>
                <a:defRPr/>
              </a:pPr>
              <a:t>7</a:t>
            </a:fld>
            <a:endParaRPr lang="lv-LV" dirty="0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 smtClean="0"/>
              <a:t>KC atbalsta programma – laika grafiks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093976"/>
            <a:ext cx="6248400" cy="3785616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/>
              <a:t>K</a:t>
            </a:r>
            <a:r>
              <a:rPr lang="lv-LV" sz="1800" dirty="0" smtClean="0"/>
              <a:t>ritēriju saskaņošana </a:t>
            </a:r>
            <a:r>
              <a:rPr lang="lv-LV" sz="1800" dirty="0"/>
              <a:t>uzraudzības </a:t>
            </a:r>
            <a:r>
              <a:rPr lang="lv-LV" sz="1800" dirty="0" smtClean="0"/>
              <a:t>komitejā - 30.06.2015</a:t>
            </a:r>
            <a:r>
              <a:rPr lang="lv-LV" sz="1800" dirty="0"/>
              <a:t>. </a:t>
            </a:r>
            <a:endParaRPr lang="lv-LV" sz="1800" dirty="0" smtClean="0"/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800" dirty="0" smtClean="0"/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endParaRPr lang="lv-LV" sz="1800" dirty="0"/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/>
              <a:t>MK noteikumu saskaņošana un apstiprināšana </a:t>
            </a:r>
            <a:r>
              <a:rPr lang="lv-LV" sz="1800" dirty="0" smtClean="0"/>
              <a:t>MK - jūlijs – septembris, 2015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800" dirty="0" smtClean="0"/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sz="1800" dirty="0" smtClean="0"/>
              <a:t> 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/>
              <a:t>P</a:t>
            </a:r>
            <a:r>
              <a:rPr lang="lv-LV" sz="1800" dirty="0" smtClean="0"/>
              <a:t>rojektu atlase - oktobris </a:t>
            </a:r>
            <a:r>
              <a:rPr lang="lv-LV" sz="1800" dirty="0"/>
              <a:t>– decembris, 2015 </a:t>
            </a:r>
            <a:endParaRPr lang="lv-LV" sz="1800" dirty="0" smtClean="0"/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endParaRPr lang="lv-LV" sz="1800" dirty="0" smtClean="0"/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800" dirty="0" smtClean="0"/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/>
              <a:t>Līguma slēgšana ar finansējuma </a:t>
            </a:r>
            <a:r>
              <a:rPr lang="lv-LV" sz="1800" dirty="0" smtClean="0"/>
              <a:t>saņēmēju - Janvāris- Marts, 2016</a:t>
            </a:r>
            <a:endParaRPr lang="lv-LV" sz="1800" dirty="0"/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b="1" dirty="0"/>
          </a:p>
          <a:p>
            <a:endParaRPr lang="lv-LV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>
          <a:xfrm>
            <a:off x="8129016" y="6324600"/>
            <a:ext cx="710184" cy="304800"/>
          </a:xfrm>
        </p:spPr>
        <p:txBody>
          <a:bodyPr/>
          <a:lstStyle/>
          <a:p>
            <a:pPr>
              <a:defRPr/>
            </a:pPr>
            <a:fld id="{D63B9806-8F32-43D8-BD89-8F1A55A47303}" type="slidenum">
              <a:rPr lang="lv-LV" smtClean="0">
                <a:solidFill>
                  <a:srgbClr val="005374"/>
                </a:solidFill>
              </a:rPr>
              <a:pPr>
                <a:defRPr/>
              </a:pPr>
              <a:t>8</a:t>
            </a:fld>
            <a:endParaRPr lang="lv-LV" dirty="0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6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175000"/>
            <a:ext cx="7772400" cy="14224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lv-LV" altLang="lv-LV" sz="4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Paldies!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902200"/>
            <a:ext cx="7772400" cy="16430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Ekonomikas ministrija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Adrese: Brīvības </a:t>
            </a:r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iela 55, Rīga, LV-1519</a:t>
            </a:r>
            <a:b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alt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Tālrunis: +</a:t>
            </a:r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371 6 7013 100</a:t>
            </a:r>
            <a:b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Fakss: </a:t>
            </a:r>
            <a:r>
              <a:rPr lang="lv-LV" alt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371 6 7280 882</a:t>
            </a:r>
            <a:r>
              <a:rPr lang="lv-LV" altLang="lv-LV" dirty="0">
                <a:solidFill>
                  <a:srgbClr val="005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altLang="lv-LV" dirty="0">
                <a:solidFill>
                  <a:srgbClr val="00537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E-pasts:</a:t>
            </a:r>
            <a:r>
              <a:rPr lang="lv-LV" altLang="lv-LV" dirty="0">
                <a:solidFill>
                  <a:srgbClr val="83D7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dirty="0" err="1" smtClean="0">
                <a:solidFill>
                  <a:srgbClr val="83D7EA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pasts@em.gov.lv</a:t>
            </a:r>
            <a:endParaRPr lang="lv-LV" altLang="lv-LV" dirty="0">
              <a:solidFill>
                <a:srgbClr val="83D7E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Mājaslapa</a:t>
            </a:r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lv-LV" altLang="lv-LV" dirty="0">
                <a:solidFill>
                  <a:srgbClr val="005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dirty="0" err="1" smtClean="0">
                <a:solidFill>
                  <a:srgbClr val="00537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www.em.gov.lv</a:t>
            </a:r>
            <a:endParaRPr lang="lv-LV" altLang="lv-LV" dirty="0">
              <a:solidFill>
                <a:srgbClr val="0053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alt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lv-LV" altLang="lv-LV" dirty="0" err="1">
                <a:latin typeface="Arial" panose="020B0604020202020204" pitchFamily="34" charset="0"/>
                <a:cs typeface="Arial" panose="020B0604020202020204" pitchFamily="34" charset="0"/>
              </a:rPr>
              <a:t>EM_gov_lv</a:t>
            </a:r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, @</a:t>
            </a:r>
            <a:r>
              <a:rPr lang="lv-LV" altLang="lv-LV" dirty="0" err="1">
                <a:latin typeface="Arial" panose="020B0604020202020204" pitchFamily="34" charset="0"/>
                <a:cs typeface="Arial" panose="020B0604020202020204" pitchFamily="34" charset="0"/>
              </a:rPr>
              <a:t>siltinam</a:t>
            </a:r>
            <a:endParaRPr lang="lv-LV" alt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altLang="lv-LV" u="sng" dirty="0" smtClean="0">
                <a:solidFill>
                  <a:srgbClr val="00537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lv-LV" altLang="lv-LV" u="sng" dirty="0">
                <a:solidFill>
                  <a:srgbClr val="00537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lv-LV" altLang="lv-LV" u="sng" dirty="0" smtClean="0">
                <a:solidFill>
                  <a:srgbClr val="00537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www.youtube.com/ekonomikasministrija</a:t>
            </a:r>
            <a:endParaRPr lang="lv-LV" altLang="lv-LV" u="sng" dirty="0" smtClean="0">
              <a:solidFill>
                <a:srgbClr val="0053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lv-LV" alt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r>
              <a:rPr lang="en-AU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www.facebook.com/atbalstsuznemejiem</a:t>
            </a:r>
            <a:r>
              <a:rPr lang="lv-LV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endParaRPr lang="lv-LV" altLang="lv-LV" dirty="0">
              <a:solidFill>
                <a:srgbClr val="0053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lv-LV" alt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Prezentacija_LV</Template>
  <TotalTime>2469</TotalTime>
  <Words>479</Words>
  <Application>Microsoft Office PowerPoint</Application>
  <PresentationFormat>On-screen Show (4:3)</PresentationFormat>
  <Paragraphs>192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Gothic</vt:lpstr>
      <vt:lpstr>ＭＳ Ｐゴシック</vt:lpstr>
      <vt:lpstr>Arial</vt:lpstr>
      <vt:lpstr>Calibri</vt:lpstr>
      <vt:lpstr>Century Gothic</vt:lpstr>
      <vt:lpstr>Tahoma</vt:lpstr>
      <vt:lpstr>Times New Roman</vt:lpstr>
      <vt:lpstr>Verdana</vt:lpstr>
      <vt:lpstr>Wingdings</vt:lpstr>
      <vt:lpstr>Prezentacija_LV</vt:lpstr>
      <vt:lpstr>Kompetences centri</vt:lpstr>
      <vt:lpstr>Atbalsts Kompetences centriem 2007-2013.g. plānošanas periodā</vt:lpstr>
      <vt:lpstr>Kompetences centru pētījumu projektu īstenošanas progress </vt:lpstr>
      <vt:lpstr>Kompetences centru ietekmes izvērtējums - rezultāti līdz 01.07.2014.</vt:lpstr>
      <vt:lpstr>PowerPoint Presentation</vt:lpstr>
      <vt:lpstr>EM 2007-2013 un 2014-2020 salīdzinājums</vt:lpstr>
      <vt:lpstr>KC atbalsta programma 2014-2020- pamatnosacījumi</vt:lpstr>
      <vt:lpstr>KC atbalsta programma – laika grafiks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Priekšlikums mikrouzņēmumu nodokļa likmes saglabāšanai 9% apmērā</dc:title>
  <dc:creator>Edmunds Fernāts</dc:creator>
  <cp:lastModifiedBy>Kristaps Soms</cp:lastModifiedBy>
  <cp:revision>176</cp:revision>
  <cp:lastPrinted>2015-03-17T07:18:30Z</cp:lastPrinted>
  <dcterms:created xsi:type="dcterms:W3CDTF">2015-01-29T10:32:13Z</dcterms:created>
  <dcterms:modified xsi:type="dcterms:W3CDTF">2015-03-17T07:31:20Z</dcterms:modified>
</cp:coreProperties>
</file>